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sldIdLst>
    <p:sldId id="256" r:id="rId4"/>
    <p:sldId id="257" r:id="rId5"/>
    <p:sldId id="267" r:id="rId6"/>
    <p:sldId id="263" r:id="rId7"/>
    <p:sldId id="258" r:id="rId8"/>
    <p:sldId id="262" r:id="rId9"/>
    <p:sldId id="259" r:id="rId10"/>
    <p:sldId id="265" r:id="rId11"/>
    <p:sldId id="264" r:id="rId12"/>
    <p:sldId id="270" r:id="rId13"/>
    <p:sldId id="271" r:id="rId14"/>
    <p:sldId id="272" r:id="rId15"/>
    <p:sldId id="273" r:id="rId16"/>
    <p:sldId id="274" r:id="rId17"/>
    <p:sldId id="26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C0DC0-E101-4810-B026-5D6D0760D650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96AAD-9B10-410C-AEBD-FCD953FE0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2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47904-212E-4EDD-A806-D0ED25728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97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47904-212E-4EDD-A806-D0ED25728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34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47904-212E-4EDD-A806-D0ED25728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4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47904-212E-4EDD-A806-D0ED25728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2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47904-212E-4EDD-A806-D0ED25728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10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688B-1F3E-4848-BA7A-8FF84286B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79E55-91EC-42A4-98A4-4204CE341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380A-850A-4622-9D7A-913875AE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F94E-A2FB-43AB-820C-53372183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3FD69-AE84-44CD-9555-727283A1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4AAE-7878-4334-BFA2-F8035CEB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ED35E-C949-45FE-B729-E03E6084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38AE9-C763-42AF-87CF-20CD7DA1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4F63-C0D6-4601-81EE-88F5C17A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3EB02-8192-4601-B2A1-D9B61F8D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FD1C4-C976-43A8-98B4-873A1A4DA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2D4B2-DDC9-47B5-9A3F-F79721C51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6E20-DE36-4DF6-A7BB-602D482E2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C794-30D0-49C8-A4DE-40B78412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4F8C-47DE-4F93-B788-9F0133C6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33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15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27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02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9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7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12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9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4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8F84-2438-4966-A3EC-418D0229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D9F5-B42F-4CDC-AD2A-C9DBEBE6C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8BC36-C206-43E1-A579-8646E436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3EBB0-A2FD-45D9-874D-FE6E29E6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C491-1E4B-476F-87D8-7BE6EECD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94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0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9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15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18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5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7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645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62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43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6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0E62-BB4F-4912-B8C5-5533902E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C952-CD03-4F31-83D3-5EF70AD1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F6C3D-3627-43C6-8CBB-1E886A24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F3592-28AF-4E26-9AC5-3AF8BFA5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2249B-A524-45B5-82C0-AB0541AC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5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36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1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96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2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941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950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815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278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09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3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5AD7-D6FF-469F-8E8B-A26C66F6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13BE0-A51F-4DD4-8FC8-C2C8AB292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286A7-E4FD-4CEF-B61A-93F73FA64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94C75-EBA9-4C4E-B915-6641356E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4AC9-A6DB-4246-AB84-74340759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3C547-372B-44E5-9DE4-1D0E6F38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8C8D-1E07-454B-9FBE-78420178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BA38-1830-497F-84ED-35F08530B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2D58-04CA-4760-A143-93405440F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23D16-20EE-4E57-88D8-334875F1F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70BF8-19AA-4F82-BA61-C5BF9D3E5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3639D-3837-43B3-8B99-EC79D8D7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6CBE0-BE88-4C6E-9CED-404D1142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53474-8120-41C2-ACCB-F8BDDA65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7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DCA8-D980-4C89-A8AB-EB2132FB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2FEFE-B094-478C-9C9D-89A9EB8B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BC22B-0F6F-463D-AE60-D5D3D7C7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D5AD-DFAF-4CF4-9023-AAB0BF0D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7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5FB66-B3F0-42E4-A56F-D53933C3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3C7AD-35F8-4343-BA93-46C33CD3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7A61E-4E6D-4C52-B221-7920A2B5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81EF-E810-414F-9FD7-E5A29570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C2A76-6D19-46A5-903F-3002817D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0B934-D9FF-4D5A-87BF-37A43A25B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D9886-BA3C-489A-9730-170A1075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320E4-05EC-40C1-984D-6EC09692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6AAD7-E006-4164-A993-D7231CF2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7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97A4-872B-4280-B461-52630F42B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6E632-97DE-4371-A47C-FA00602EC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38DE7-C5A1-4B7F-BF82-1508009E8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BBE3D-E536-4682-ADA4-D8C00F2C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B6D4-C376-4828-A4F5-01BD5164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C2A7E-3F0E-4617-A07C-42EAC11D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7F914-1D58-4A72-A01F-47F3C345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EACD4-3AD4-439E-816D-5EB880FE9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95D8F-0AC7-4D9E-8C50-DFE635CDC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3C12-A4B0-4F8E-AB4E-7A3423D08FA4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A58FD-F977-44BA-B175-77D20568C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88DB-40B3-4A56-A81C-DFD7387F9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1804D-0615-4B01-A35F-1F28AF303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7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9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2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CA924C-2CF1-4B9E-ADCA-98B8F3F8B125}" type="datetimeFigureOut">
              <a:rPr lang="en-US" smtClean="0">
                <a:solidFill>
                  <a:prstClr val="black"/>
                </a:solidFill>
              </a:rPr>
              <a:pPr/>
              <a:t>3/13/2018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501C71-DBAF-45D5-B2C7-29CF6E99C54D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FDE1-E611-47E7-B91B-F8BAF9DF8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0F8F2-1B2D-4846-B7C0-CFF5E85E0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80078-E192-45E9-9D16-6EFF8F38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9" b="3571"/>
          <a:stretch/>
        </p:blipFill>
        <p:spPr>
          <a:xfrm>
            <a:off x="952500" y="190500"/>
            <a:ext cx="10287000" cy="64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67767" y="0"/>
            <a:ext cx="9335257" cy="1162975"/>
          </a:xfrm>
        </p:spPr>
        <p:txBody>
          <a:bodyPr>
            <a:normAutofit/>
          </a:bodyPr>
          <a:lstStyle/>
          <a:p>
            <a:r>
              <a:rPr lang="en-US" sz="5400" b="1" dirty="0">
                <a:ln w="12700">
                  <a:noFill/>
                </a:ln>
                <a:latin typeface="Calibri" panose="020F0502020204030204" pitchFamily="34" charset="0"/>
                <a:cs typeface="Aharoni" panose="02010803020104030203" pitchFamily="2" charset="-79"/>
              </a:rPr>
              <a:t>Sen’s slope</a:t>
            </a:r>
            <a:endParaRPr lang="en-US" sz="5400" dirty="0">
              <a:ln w="12700">
                <a:noFill/>
              </a:ln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4852" y="1619434"/>
                <a:ext cx="10037148" cy="429309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sz="2400" b="1" dirty="0">
                  <a:ln w="12700">
                    <a:noFill/>
                  </a:ln>
                  <a:effectLst/>
                  <a:latin typeface="Calibri" panose="020F0502020204030204" pitchFamily="34" charset="0"/>
                  <a:cs typeface="Aharoni" panose="02010803020104030203" pitchFamily="2" charset="-79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ln w="12700">
                      <a:noFill/>
                    </a:ln>
                    <a:effectLst/>
                    <a:latin typeface="Calibri" panose="020F0502020204030204" pitchFamily="34" charset="0"/>
                    <a:cs typeface="Aharoni" panose="02010803020104030203" pitchFamily="2" charset="-79"/>
                  </a:rPr>
                  <a:t>Used to calculate the slope of a trend (assumes linear trend)</a:t>
                </a:r>
              </a:p>
              <a:p>
                <a:pPr marL="0" indent="0">
                  <a:buNone/>
                </a:pPr>
                <a:endParaRPr lang="en-US" sz="2800" b="1" dirty="0">
                  <a:ln w="12700">
                    <a:noFill/>
                  </a:ln>
                  <a:effectLst/>
                  <a:latin typeface="Calibri" panose="020F0502020204030204" pitchFamily="34" charset="0"/>
                  <a:cs typeface="Aharoni" panose="02010803020104030203" pitchFamily="2" charset="-79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ln w="12700">
                      <a:noFill/>
                    </a:ln>
                    <a:effectLst/>
                    <a:latin typeface="Calibri" panose="020F0502020204030204" pitchFamily="34" charset="0"/>
                    <a:cs typeface="Aharoni" panose="02010803020104030203" pitchFamily="2" charset="-79"/>
                  </a:rPr>
                  <a:t>It is defined as the median of the slopes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800" b="1" i="1">
                            <a:ln w="12700"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800" b="1" i="1">
                                <a:ln w="12700"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2800" b="1" i="1">
                                <a:ln w="12700"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2800" b="1" i="1">
                                <a:ln w="12700"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2800" b="1" i="1">
                                <a:ln w="12700"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800" b="1" i="1">
                                    <a:ln w="12700"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800" b="1" dirty="0">
                    <a:ln w="12700">
                      <a:noFill/>
                    </a:ln>
                    <a:effectLst/>
                    <a:latin typeface="Calibri" panose="020F0502020204030204" pitchFamily="34" charset="0"/>
                    <a:cs typeface="Aharoni" panose="02010803020104030203" pitchFamily="2" charset="-79"/>
                  </a:rPr>
                  <a:t> for all points where </a:t>
                </a:r>
                <a14:m>
                  <m:oMath xmlns:m="http://schemas.openxmlformats.org/officeDocument/2006/math">
                    <m:r>
                      <a:rPr lang="en-US" sz="2800" b="1" i="1">
                        <a:ln w="12700"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800" b="1" i="1">
                        <a:ln w="12700"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>
                        <a:ln w="12700"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sz="2800" b="1" dirty="0">
                  <a:ln w="12700">
                    <a:noFill/>
                  </a:ln>
                  <a:effectLst/>
                  <a:latin typeface="Calibri" panose="020F0502020204030204" pitchFamily="34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4852" y="1619434"/>
                <a:ext cx="10037148" cy="4293094"/>
              </a:xfrm>
              <a:blipFill rotWithShape="0">
                <a:blip r:embed="rId3"/>
                <a:stretch>
                  <a:fillRect l="-1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" y="0"/>
            <a:ext cx="2161309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6457" y="5571203"/>
            <a:ext cx="2161309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216131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OUTLINE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Why Snow?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Work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About the MODIS Platform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Using MODIS Snow Data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Means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Metrics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Results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Fractional Band and SWE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Temporal Variation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Year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Month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Geographic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Latitude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Elevation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Land Cover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Sensor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Mixed Pixel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Sensor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Solar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Site Specific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Gap Filling Methods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Conclusions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Statistics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Validation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Maps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Potential Uses &amp; Impact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Global Snow Observatory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59829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154852" y="1"/>
            <a:ext cx="10037148" cy="1180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4800" b="1" i="0" u="none" strike="noStrike" kern="1200" cap="none" spc="0" normalizeH="0" baseline="0" noProof="0" dirty="0">
                <a:ln w="1270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haroni" panose="02010803020104030203" pitchFamily="2" charset="-79"/>
              </a:rPr>
              <a:t>Sen’s slope</a:t>
            </a:r>
            <a:endParaRPr kumimoji="0" lang="en-US" sz="4000" b="1" i="0" u="none" strike="noStrike" kern="1200" cap="none" spc="0" normalizeH="0" baseline="0" noProof="0" dirty="0">
              <a:ln w="12700"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42" y="1361323"/>
            <a:ext cx="8669761" cy="47107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2161309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6457" y="5571203"/>
            <a:ext cx="2161309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0"/>
            <a:ext cx="216131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OUTLINE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Why Snow?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Work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About the MODIS Platform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Using MODIS Snow Data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Means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Metrics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Results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Fractional Band and SWE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Temporal Variation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Year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Month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Geographic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Latitude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Elevation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Land Cover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Sensor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Mixed Pixel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Sensor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Solar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Site Specific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Gap Filling Methods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Conclusions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Statistics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Validation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Maps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Potential Uses &amp; Impact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Global Snow Observatory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661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2161309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791200"/>
            <a:ext cx="2161309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26218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OUTLINE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Why Snow?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Work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About the MODIS Platform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Using MODIS Snow Data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Means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Metrics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Results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Fractional Band and SWE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Temporal Variation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Year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Month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Geographic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Latitude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Elevation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Land Cover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Sensor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Mixed Pixel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Sensor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Solar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Site Specific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Gap Filling Methods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Conclusions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Statistics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Validation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Maps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Potential Uses &amp; Impact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Global Snow Observatory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1310" y="0"/>
            <a:ext cx="10030690" cy="1231901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</a:rPr>
              <a:t>Trend 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61310" y="1231901"/>
            <a:ext cx="4214090" cy="56260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For a trend analysis, it is more desirable for the dataset to be consistent first, and accurate second.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case, consistency is approximated by the R2 value, and accuracy in the slope.  The closer to 1 the slope approaches, the higher the accuracy.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93" y="1362615"/>
            <a:ext cx="5487413" cy="32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2161309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791200"/>
            <a:ext cx="2161309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26218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OUTLINE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Why Snow?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Work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About the MODIS Platform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Using MODIS Snow Data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Means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Metrics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Results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Fractional Band and SWE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Temporal Variation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Year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Month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Geographic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Latitude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Elevation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Land Cover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Sensor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Mixed Pixel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Sensor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Solar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Site Specific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Gap Filling Methods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Conclusions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Statistics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Validation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Maps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Potential Uses &amp; Impact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Global Snow Observatory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1310" y="1"/>
            <a:ext cx="10030690" cy="1443802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</a:rPr>
              <a:t>Trend Validation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55" y="1239130"/>
            <a:ext cx="8585200" cy="5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2161309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5791200"/>
            <a:ext cx="2161309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26218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OUTLINE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Why Snow?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Work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About the MODIS Platform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Using MODIS Snow Data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Means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Metrics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Results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Fractional Band and SWE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Temporal Variation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Year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Month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Geographic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Latitude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Elevation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Land Cover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Sensor Factors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Mixed Pixel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Sensor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	Solar Zenith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Site Specific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Gap Filling Methods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Accuracy Conclusions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Assessment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Statistics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Validation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Trend Maps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Potential Uses &amp; Impact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Global Snow Observatory</a:t>
            </a:r>
          </a:p>
          <a:p>
            <a:pPr marL="0" marR="0" lvl="0" indent="0" algn="l" defTabSz="1730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61310" y="0"/>
            <a:ext cx="10030690" cy="15108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Trend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639347"/>
            <a:ext cx="9628916" cy="49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CB1-99C4-402F-AD1C-D6EA6804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E1E32-6AF2-4B4F-B1DB-490A9D22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sites.google.com/site/globalsnowobservatory/_/rsrc/1465373333377/home/Presentations-and-Tutorials/aag-workshop/adding-a-date/SCFgraph.png">
            <a:extLst>
              <a:ext uri="{FF2B5EF4-FFF2-40B4-BE49-F238E27FC236}">
                <a16:creationId xmlns:a16="http://schemas.microsoft.com/office/drawing/2014/main" id="{177CD8E6-5421-4ED3-B489-B0CFB66F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611265"/>
            <a:ext cx="72961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8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ACB1-99C4-402F-AD1C-D6EA6804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E1E32-6AF2-4B4F-B1DB-490A9D22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FED2327-360E-4FE5-AE0A-33C72A4A3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11138" r="6095" b="5183"/>
          <a:stretch/>
        </p:blipFill>
        <p:spPr bwMode="auto">
          <a:xfrm>
            <a:off x="38100" y="2035627"/>
            <a:ext cx="499654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view">
            <a:extLst>
              <a:ext uri="{FF2B5EF4-FFF2-40B4-BE49-F238E27FC236}">
                <a16:creationId xmlns:a16="http://schemas.microsoft.com/office/drawing/2014/main" id="{B94F04AB-07E6-41C5-87B4-A2EF25DA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61" y="2035627"/>
            <a:ext cx="6666896" cy="37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0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94FB-EA54-41EB-8A61-617B0542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DD48-2315-44D4-89A0-3670C7055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956ED-DB6B-4681-8801-A135D3A7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8" b="3730"/>
          <a:stretch/>
        </p:blipFill>
        <p:spPr>
          <a:xfrm>
            <a:off x="952500" y="190500"/>
            <a:ext cx="10287000" cy="64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ACC4-C8CF-41B8-803A-DED3E10C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6327-8F7F-43EA-B138-0F7157F2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02FBD-9AC7-4C16-B27E-E0F22D88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37" y="0"/>
            <a:ext cx="742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6A6D-B760-4982-BADB-2DFF444C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8DB91-9A0B-4207-9F62-454CD8FC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9" y="0"/>
            <a:ext cx="1074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7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6A6D-B760-4982-BADB-2DFF444C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D8B17-4BF8-4AD4-B4ED-6310AFADF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9" y="0"/>
            <a:ext cx="1074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1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6A6D-B760-4982-BADB-2DFF444C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A839F-C506-4A53-9BE1-7D7E8981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9" y="0"/>
            <a:ext cx="1074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D0E5-1FE3-439C-A6E4-BE23B609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Locations for a certain purpose</a:t>
            </a:r>
          </a:p>
          <a:p>
            <a:r>
              <a:rPr lang="en-US" dirty="0"/>
              <a:t>Examine alternatives in an objective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A676-4AE8-4EE3-ACA2-C4FE190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975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06CA6-DAD7-4D18-9065-6B3F5BC6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45" y="0"/>
            <a:ext cx="7105555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D0E5-1FE3-439C-A6E4-BE23B609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Locations for a certain purpose</a:t>
            </a:r>
          </a:p>
          <a:p>
            <a:r>
              <a:rPr lang="en-US" dirty="0"/>
              <a:t>Examine alternatives in an objective 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CE290-1CBC-4CB2-9FFE-C5B0C0019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8" b="3412"/>
          <a:stretch/>
        </p:blipFill>
        <p:spPr>
          <a:xfrm>
            <a:off x="952500" y="190500"/>
            <a:ext cx="10287000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CFD0E5-1FE3-439C-A6E4-BE23B609BC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752" y="1566237"/>
                <a:ext cx="10058400" cy="4050792"/>
              </a:xfrm>
            </p:spPr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𝑆𝑛𝑜𝑤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𝐶𝑜𝑣𝑒𝑟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𝐹𝑟𝑒𝑞𝑢𝑒𝑛𝑐𝑦</m:t>
                      </m:r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𝑠𝑛𝑜𝑤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𝑐𝑜𝑣𝑒𝑟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𝑑𝑎𝑦𝑠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𝑐𝑙𝑒𝑎𝑟𝑙𝑦</m:t>
                          </m:r>
                          <m:r>
                            <a:rPr lang="en-US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den>
                      </m:f>
                      <m:r>
                        <a:rPr lang="en-US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None/>
                  <a:defRPr/>
                </a:pPr>
                <a:endParaRPr lang="en-US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Changes will be indicative of some factor; climate change, land cover use; natural variation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None/>
                  <a:defRPr/>
                </a:pPr>
                <a:endParaRPr lang="en-US" dirty="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None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</a:rPr>
                  <a:t>By identifying where snow is changing, it may be possible to identify patterns at scale which were not previously observable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CFD0E5-1FE3-439C-A6E4-BE23B609B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752" y="1566237"/>
                <a:ext cx="10058400" cy="4050792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ee-api.appspot.com/7c72cee3aed8ed38d3cf4f4e7860b347">
            <a:extLst>
              <a:ext uri="{FF2B5EF4-FFF2-40B4-BE49-F238E27FC236}">
                <a16:creationId xmlns:a16="http://schemas.microsoft.com/office/drawing/2014/main" id="{3397C5E9-BC0C-4BAE-8EC9-5BC10A29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5" y="4624387"/>
            <a:ext cx="978217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9801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264</Words>
  <Application>Microsoft Office PowerPoint</Application>
  <PresentationFormat>Widescreen</PresentationFormat>
  <Paragraphs>196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Cambria Math</vt:lpstr>
      <vt:lpstr>Corbel</vt:lpstr>
      <vt:lpstr>Rockwell</vt:lpstr>
      <vt:lpstr>Rockwell Condensed</vt:lpstr>
      <vt:lpstr>Wingdings</vt:lpstr>
      <vt:lpstr>Office Theme</vt:lpstr>
      <vt:lpstr>Wood Type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Snow Cover Frequency</vt:lpstr>
      <vt:lpstr>Snow Cover Frequency</vt:lpstr>
      <vt:lpstr>Snow Cover Frequency</vt:lpstr>
      <vt:lpstr>Sen’s slope</vt:lpstr>
      <vt:lpstr>PowerPoint Presentation</vt:lpstr>
      <vt:lpstr>Trend Validation</vt:lpstr>
      <vt:lpstr>Trend Validation</vt:lpstr>
      <vt:lpstr>Trend Validation</vt:lpstr>
      <vt:lpstr>Snow Cover Frequency trend</vt:lpstr>
      <vt:lpstr>Review!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7</cp:revision>
  <dcterms:created xsi:type="dcterms:W3CDTF">2018-03-12T01:46:34Z</dcterms:created>
  <dcterms:modified xsi:type="dcterms:W3CDTF">2018-03-13T20:20:47Z</dcterms:modified>
</cp:coreProperties>
</file>